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3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0" name="Shape 36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jpeg"/><Relationship Id="rId5" Type="http://schemas.openxmlformats.org/officeDocument/2006/relationships/image" Target="../media/image14.jpeg"/><Relationship Id="rId4" Type="http://schemas.openxmlformats.org/officeDocument/2006/relationships/image" Target="../media/image5.jpe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icture 6" descr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Picture 4" descr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3150704" y="495087"/>
            <a:ext cx="8389575" cy="2441161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000" b="1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FFFFFF"/>
                </a:solidFill>
                <a:effectLst>
                  <a:outerShdw blurRad="63500" dir="3600000" rotWithShape="0">
                    <a:srgbClr val="000000">
                      <a:alpha val="7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2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150704" y="3167504"/>
            <a:ext cx="8389575" cy="17526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1pPr>
            <a:lvl2pPr marL="0" indent="45720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2pPr>
            <a:lvl3pPr marL="0" indent="91440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3pPr>
            <a:lvl4pPr marL="0" indent="137160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4pPr>
            <a:lvl5pPr marL="0" indent="182880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Picture 3" descr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A5D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20" name="Picture 5" descr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Picture 2" descr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4" descr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3150704" y="495087"/>
            <a:ext cx="8389575" cy="2441161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000" b="1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FFFFFF"/>
                </a:solidFill>
                <a:effectLst>
                  <a:outerShdw blurRad="63500" dir="3600000" rotWithShape="0">
                    <a:srgbClr val="000000">
                      <a:alpha val="7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13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150704" y="3167504"/>
            <a:ext cx="8389575" cy="17526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1pPr>
            <a:lvl2pPr marL="0" indent="45720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2pPr>
            <a:lvl3pPr marL="0" indent="91440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3pPr>
            <a:lvl4pPr marL="0" indent="137160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4pPr>
            <a:lvl5pPr marL="0" indent="1828800">
              <a:buSzTx/>
              <a:buFontTx/>
              <a:buNone/>
              <a:defRPr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347450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4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854336" y="715616"/>
            <a:ext cx="10483328" cy="9750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55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1524000" y="1599246"/>
            <a:ext cx="9144000" cy="191071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838199" y="1825625"/>
            <a:ext cx="5181599" cy="34344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47700" indent="-1905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25600" indent="-2540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82800" indent="-2540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66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854336" y="715616"/>
            <a:ext cx="10483328" cy="97507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1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6612" y="2505075"/>
            <a:ext cx="5176885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77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6172199" y="1711495"/>
            <a:ext cx="5186364" cy="79243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FontTx/>
              <a:buNone/>
              <a:defRPr sz="25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836613" y="1712639"/>
            <a:ext cx="5183189" cy="79243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FontTx/>
              <a:buNone/>
              <a:defRPr sz="25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179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854336" y="715616"/>
            <a:ext cx="10483328" cy="97507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1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57717" y="545091"/>
            <a:ext cx="5393267" cy="44140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90" name="Text Placeholder 3"/>
          <p:cNvSpPr>
            <a:spLocks noGrp="1"/>
          </p:cNvSpPr>
          <p:nvPr>
            <p:ph type="body" sz="half" idx="21" hasCustomPrompt="1"/>
          </p:nvPr>
        </p:nvSpPr>
        <p:spPr>
          <a:xfrm>
            <a:off x="6231466" y="545091"/>
            <a:ext cx="5393267" cy="44140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1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Picture Placeholder 2"/>
          <p:cNvSpPr>
            <a:spLocks noGrp="1"/>
          </p:cNvSpPr>
          <p:nvPr>
            <p:ph type="pic" idx="21"/>
          </p:nvPr>
        </p:nvSpPr>
        <p:spPr>
          <a:xfrm rot="344365">
            <a:off x="765923" y="687337"/>
            <a:ext cx="10591525" cy="3491309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</p:spPr>
        <p:txBody>
          <a:bodyPr lIns="91439" rIns="91439"/>
          <a:lstStyle/>
          <a:p>
            <a:endParaRPr/>
          </a:p>
        </p:txBody>
      </p:sp>
      <p:sp>
        <p:nvSpPr>
          <p:cNvPr id="20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88488" y="4486018"/>
            <a:ext cx="10816985" cy="8048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Picture 3" descr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Picture 2" descr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Picture 3" descr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Picture 2" descr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690040" y="1204856"/>
            <a:ext cx="10799596" cy="191071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2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99248" y="3324431"/>
            <a:ext cx="10771790" cy="15001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347450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1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854336" y="715616"/>
            <a:ext cx="10483328" cy="9750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3AA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6" name="Picture 3" descr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Picture 6" descr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Picture 2" descr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Picture 3" descr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3150704" y="495087"/>
            <a:ext cx="8389575" cy="2441161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000" b="1"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25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150704" y="3167504"/>
            <a:ext cx="8389575" cy="17526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>
              <a:buSzTx/>
              <a:buFontTx/>
              <a:buNone/>
              <a:defRPr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>
              <a:buSzTx/>
              <a:buFontTx/>
              <a:buNone/>
              <a:defRPr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>
              <a:buSzTx/>
              <a:buFontTx/>
              <a:buNone/>
              <a:defRPr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>
              <a:buSzTx/>
              <a:buFontTx/>
              <a:buNone/>
              <a:defRPr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347450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>
              <a:buFontTx/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61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854336" y="715616"/>
            <a:ext cx="10483328" cy="9750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2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0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72" name="Click to title"/>
          <p:cNvSpPr txBox="1">
            <a:spLocks noGrp="1"/>
          </p:cNvSpPr>
          <p:nvPr>
            <p:ph type="title" hasCustomPrompt="1"/>
          </p:nvPr>
        </p:nvSpPr>
        <p:spPr>
          <a:xfrm>
            <a:off x="1524000" y="1599246"/>
            <a:ext cx="9144000" cy="191071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title</a:t>
            </a:r>
          </a:p>
        </p:txBody>
      </p:sp>
      <p:sp>
        <p:nvSpPr>
          <p:cNvPr id="2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1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838199" y="1825625"/>
            <a:ext cx="5181599" cy="34344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47700" indent="-190500"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25600" indent="-254000"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82800" indent="-254000"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83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854336" y="715616"/>
            <a:ext cx="10483328" cy="97507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2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6612" y="2505075"/>
            <a:ext cx="5176885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94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6172199" y="1711495"/>
            <a:ext cx="5186364" cy="79243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FontTx/>
              <a:buNone/>
              <a:defRPr sz="25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29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836613" y="1712639"/>
            <a:ext cx="5183189" cy="79243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FontTx/>
              <a:buNone/>
              <a:defRPr sz="25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296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854336" y="715616"/>
            <a:ext cx="10483328" cy="97507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2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57717" y="545091"/>
            <a:ext cx="5393267" cy="44140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07" name="Text Placeholder 3"/>
          <p:cNvSpPr>
            <a:spLocks noGrp="1"/>
          </p:cNvSpPr>
          <p:nvPr>
            <p:ph type="body" sz="half" idx="21" hasCustomPrompt="1"/>
          </p:nvPr>
        </p:nvSpPr>
        <p:spPr>
          <a:xfrm>
            <a:off x="6231466" y="545091"/>
            <a:ext cx="5393267" cy="44140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3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6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7" name="Picture Placeholder 2"/>
          <p:cNvSpPr>
            <a:spLocks noGrp="1"/>
          </p:cNvSpPr>
          <p:nvPr>
            <p:ph type="pic" idx="21"/>
          </p:nvPr>
        </p:nvSpPr>
        <p:spPr>
          <a:xfrm rot="344365">
            <a:off x="765923" y="687337"/>
            <a:ext cx="10591525" cy="3491309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</p:spPr>
        <p:txBody>
          <a:bodyPr lIns="91439" rIns="91439"/>
          <a:lstStyle/>
          <a:p>
            <a:endParaRPr/>
          </a:p>
        </p:txBody>
      </p:sp>
      <p:sp>
        <p:nvSpPr>
          <p:cNvPr id="31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88488" y="4486018"/>
            <a:ext cx="10816985" cy="8048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7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8" name="Picture 2" descr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29" name="Picture 3" descr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0" name="Picture 4" descr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9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690040" y="1204856"/>
            <a:ext cx="10799596" cy="191071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 b="1"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34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9248" y="3324431"/>
            <a:ext cx="10771790" cy="15001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2000"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buSzTx/>
              <a:buFontTx/>
              <a:buNone/>
              <a:defRPr sz="2000"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buSzTx/>
              <a:buFontTx/>
              <a:buNone/>
              <a:defRPr sz="2000"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buSzTx/>
              <a:buFontTx/>
              <a:buNone/>
              <a:defRPr sz="2000"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buSzTx/>
              <a:buFontTx/>
              <a:buNone/>
              <a:defRPr sz="2000">
                <a:solidFill>
                  <a:srgbClr val="333F50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0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2" name="Click to title"/>
          <p:cNvSpPr txBox="1">
            <a:spLocks noGrp="1"/>
          </p:cNvSpPr>
          <p:nvPr>
            <p:ph type="title" hasCustomPrompt="1"/>
          </p:nvPr>
        </p:nvSpPr>
        <p:spPr>
          <a:xfrm>
            <a:off x="1524000" y="1599246"/>
            <a:ext cx="9144000" cy="191071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title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0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Picture 4" descr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Rectangle 5"/>
          <p:cNvSpPr/>
          <p:nvPr/>
        </p:nvSpPr>
        <p:spPr>
          <a:xfrm>
            <a:off x="9128501" y="4277531"/>
            <a:ext cx="2805194" cy="229375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838199" y="1825625"/>
            <a:ext cx="5181599" cy="34344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47700" indent="-190500"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25600" indent="-254000"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82800" indent="-254000"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854336" y="715616"/>
            <a:ext cx="10483328" cy="97507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2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6612" y="2505075"/>
            <a:ext cx="5176885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6172199" y="1711495"/>
            <a:ext cx="5186364" cy="79243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FontTx/>
              <a:buNone/>
              <a:defRPr sz="25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6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836613" y="1712639"/>
            <a:ext cx="5183189" cy="79243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FontTx/>
              <a:buNone/>
              <a:defRPr sz="2500"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66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854336" y="715616"/>
            <a:ext cx="10483328" cy="97507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5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57717" y="545091"/>
            <a:ext cx="5393267" cy="44140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>
              <a:buFontTx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7" name="Text Placeholder 3"/>
          <p:cNvSpPr>
            <a:spLocks noGrp="1"/>
          </p:cNvSpPr>
          <p:nvPr>
            <p:ph type="body" sz="half" idx="21" hasCustomPrompt="1"/>
          </p:nvPr>
        </p:nvSpPr>
        <p:spPr>
          <a:xfrm>
            <a:off x="6231466" y="545091"/>
            <a:ext cx="5393267" cy="44140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Picture Placeholder 2"/>
          <p:cNvSpPr>
            <a:spLocks noGrp="1"/>
          </p:cNvSpPr>
          <p:nvPr>
            <p:ph type="pic" idx="21"/>
          </p:nvPr>
        </p:nvSpPr>
        <p:spPr>
          <a:xfrm rot="344365">
            <a:off x="765923" y="687337"/>
            <a:ext cx="10591525" cy="3491309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</p:spPr>
        <p:txBody>
          <a:bodyPr lIns="91439" rIns="91439"/>
          <a:lstStyle/>
          <a:p>
            <a:endParaRPr/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88488" y="4486018"/>
            <a:ext cx="10816985" cy="8048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buSzTx/>
              <a:buFontTx/>
              <a:buNone/>
              <a:defRPr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Picture 2" descr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6" name="Picture 3" descr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690040" y="1204856"/>
            <a:ext cx="10799596" cy="191071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Click to edit title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9248" y="3324431"/>
            <a:ext cx="10771790" cy="15001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buSzTx/>
              <a:buFontTx/>
              <a:buNone/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3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4.jpe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Picture 8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4" descr="Picture 4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Picture 2" descr="Picture 2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3" descr="Picture 3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Title 1"/>
          <p:cNvSpPr txBox="1">
            <a:spLocks noGrp="1"/>
          </p:cNvSpPr>
          <p:nvPr>
            <p:ph type="ctrTitle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/>
          <a:lstStyle/>
          <a:p>
            <a:r>
              <a:t>Online Community Monitoring</a:t>
            </a:r>
          </a:p>
        </p:txBody>
      </p:sp>
      <p:sp>
        <p:nvSpPr>
          <p:cNvPr id="363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3150704" y="1356123"/>
            <a:ext cx="8389575" cy="1752601"/>
          </a:xfrm>
          <a:prstGeom prst="rect">
            <a:avLst/>
          </a:prstGeom>
        </p:spPr>
        <p:txBody>
          <a:bodyPr/>
          <a:lstStyle/>
          <a:p>
            <a:r>
              <a:t>Tracking Changes in Subreddit Sentiments</a:t>
            </a:r>
          </a:p>
        </p:txBody>
      </p:sp>
      <p:sp>
        <p:nvSpPr>
          <p:cNvPr id="364" name="Subtitle 2"/>
          <p:cNvSpPr txBox="1"/>
          <p:nvPr/>
        </p:nvSpPr>
        <p:spPr>
          <a:xfrm>
            <a:off x="87148" y="5672516"/>
            <a:ext cx="4358211" cy="1126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sz="1200"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Natural Language Processing</a:t>
            </a:r>
            <a:endParaRPr sz="2800"/>
          </a:p>
          <a:p>
            <a:pPr>
              <a:lnSpc>
                <a:spcPct val="90000"/>
              </a:lnSpc>
              <a:spcBef>
                <a:spcPts val="1000"/>
              </a:spcBef>
              <a:defRPr sz="1200"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DATS 6312, Section 11</a:t>
            </a:r>
            <a:endParaRPr sz="2800"/>
          </a:p>
          <a:p>
            <a:pPr>
              <a:lnSpc>
                <a:spcPct val="90000"/>
              </a:lnSpc>
              <a:spcBef>
                <a:spcPts val="1000"/>
              </a:spcBef>
              <a:defRPr sz="1200"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Team 3, Final Project</a:t>
            </a:r>
            <a:endParaRPr sz="2800"/>
          </a:p>
          <a:p>
            <a:pPr>
              <a:lnSpc>
                <a:spcPct val="90000"/>
              </a:lnSpc>
              <a:spcBef>
                <a:spcPts val="1000"/>
              </a:spcBef>
              <a:defRPr sz="1200">
                <a:solidFill>
                  <a:srgbClr val="D0CECE"/>
                </a:solidFill>
                <a:effectLst>
                  <a:outerShdw blurRad="38100" dist="12700" dir="14400000" rotWithShape="0">
                    <a:srgbClr val="000000">
                      <a:alpha val="21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r>
              <a:t>Ashish Telukunta, Jonathan Schild, Thomas Stanton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Title 8"/>
          <p:cNvSpPr txBox="1">
            <a:spLocks noGrp="1"/>
          </p:cNvSpPr>
          <p:nvPr>
            <p:ph type="title"/>
          </p:nvPr>
        </p:nvSpPr>
        <p:spPr>
          <a:xfrm>
            <a:off x="854336" y="715616"/>
            <a:ext cx="10483327" cy="975071"/>
          </a:xfrm>
          <a:prstGeom prst="rect">
            <a:avLst/>
          </a:prstGeom>
        </p:spPr>
        <p:txBody>
          <a:bodyPr/>
          <a:lstStyle/>
          <a:p>
            <a:r>
              <a:t>Demonstration...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ontent Placeholder 9"/>
          <p:cNvSpPr txBox="1">
            <a:spLocks noGrp="1"/>
          </p:cNvSpPr>
          <p:nvPr>
            <p:ph type="body" idx="1"/>
          </p:nvPr>
        </p:nvSpPr>
        <p:spPr>
          <a:xfrm>
            <a:off x="838200" y="1825624"/>
            <a:ext cx="10515600" cy="347451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50000"/>
              </a:lnSpc>
              <a:buSzPct val="100000"/>
              <a:buAutoNum type="arabicPeriod"/>
            </a:pPr>
            <a:r>
              <a:t>Conceptualization/description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/>
            </a:pPr>
            <a:r>
              <a:t>Training model to predict emotion and sentiment of text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/>
            </a:pPr>
            <a:r>
              <a:t>Scrape Reddit data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/>
            </a:pPr>
            <a:r>
              <a:t>Apply model(s)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eriod"/>
            </a:pPr>
            <a:r>
              <a:t>Plot sentiments over time</a:t>
            </a:r>
          </a:p>
        </p:txBody>
      </p:sp>
      <p:sp>
        <p:nvSpPr>
          <p:cNvPr id="367" name="Title 8"/>
          <p:cNvSpPr txBox="1">
            <a:spLocks noGrp="1"/>
          </p:cNvSpPr>
          <p:nvPr>
            <p:ph type="title"/>
          </p:nvPr>
        </p:nvSpPr>
        <p:spPr>
          <a:xfrm>
            <a:off x="854336" y="715616"/>
            <a:ext cx="10483327" cy="975071"/>
          </a:xfrm>
          <a:prstGeom prst="rect">
            <a:avLst/>
          </a:prstGeom>
        </p:spPr>
        <p:txBody>
          <a:bodyPr/>
          <a:lstStyle/>
          <a:p>
            <a:r>
              <a:t>Project Outline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Content Placeholder 9"/>
          <p:cNvSpPr txBox="1">
            <a:spLocks noGrp="1"/>
          </p:cNvSpPr>
          <p:nvPr>
            <p:ph type="body" idx="1"/>
          </p:nvPr>
        </p:nvSpPr>
        <p:spPr>
          <a:xfrm>
            <a:off x="838200" y="1768473"/>
            <a:ext cx="10515600" cy="3474509"/>
          </a:xfrm>
          <a:prstGeom prst="rect">
            <a:avLst/>
          </a:prstGeom>
        </p:spPr>
        <p:txBody>
          <a:bodyPr/>
          <a:lstStyle/>
          <a:p>
            <a:pPr marL="406908" indent="-406908" defTabSz="813816">
              <a:spcBef>
                <a:spcPts val="800"/>
              </a:spcBef>
              <a:buSzPct val="100000"/>
              <a:buAutoNum type="arabicPeriod"/>
              <a:defRPr sz="2492"/>
            </a:pPr>
            <a:r>
              <a:t>Data</a:t>
            </a:r>
            <a:endParaRPr sz="712"/>
          </a:p>
          <a:p>
            <a:pPr marL="406908" indent="-406908" defTabSz="813816">
              <a:spcBef>
                <a:spcPts val="800"/>
              </a:spcBef>
              <a:buSzPct val="100000"/>
              <a:buAutoNum type="arabicPeriod"/>
              <a:defRPr sz="2492"/>
            </a:pPr>
            <a:r>
              <a:t>Model identification</a:t>
            </a:r>
          </a:p>
          <a:p>
            <a:pPr marL="1017269" lvl="1" indent="-406908" defTabSz="813816">
              <a:spcBef>
                <a:spcPts val="400"/>
              </a:spcBef>
              <a:buAutoNum type="alphaLcParenR"/>
              <a:defRPr sz="1779"/>
            </a:pPr>
            <a:r>
              <a:t>Positive/Negative sentiment</a:t>
            </a:r>
            <a:endParaRPr sz="2136">
              <a:solidFill>
                <a:srgbClr val="000000"/>
              </a:solidFill>
            </a:endParaRPr>
          </a:p>
          <a:p>
            <a:pPr marL="1424177" lvl="2" indent="-406908" defTabSz="813816">
              <a:spcBef>
                <a:spcPts val="400"/>
              </a:spcBef>
              <a:buAutoNum type="romanLcPeriod"/>
              <a:defRPr sz="1424"/>
            </a:pPr>
            <a:r>
              <a:t>Hugging Face’s pipeline</a:t>
            </a:r>
            <a:endParaRPr sz="1779">
              <a:solidFill>
                <a:srgbClr val="000000"/>
              </a:solidFill>
            </a:endParaRPr>
          </a:p>
          <a:p>
            <a:pPr marL="1017269" lvl="1" indent="-406908" defTabSz="813816">
              <a:spcBef>
                <a:spcPts val="400"/>
              </a:spcBef>
              <a:buAutoNum type="alphaLcParenR"/>
              <a:defRPr sz="1779"/>
            </a:pPr>
            <a:r>
              <a:t>Emotions</a:t>
            </a:r>
            <a:endParaRPr sz="2136">
              <a:solidFill>
                <a:srgbClr val="000000"/>
              </a:solidFill>
            </a:endParaRPr>
          </a:p>
          <a:p>
            <a:pPr marL="1424177" lvl="2" indent="-406908" defTabSz="813816">
              <a:spcBef>
                <a:spcPts val="400"/>
              </a:spcBef>
              <a:buAutoNum type="romanLcPeriod"/>
              <a:defRPr sz="1424"/>
            </a:pPr>
            <a:r>
              <a:t>BERT1, BERT2 (pseudo-labeling)</a:t>
            </a:r>
            <a:endParaRPr sz="1779">
              <a:solidFill>
                <a:srgbClr val="000000"/>
              </a:solidFill>
            </a:endParaRPr>
          </a:p>
          <a:p>
            <a:pPr marL="1424177" lvl="2" indent="-406908" defTabSz="813816">
              <a:spcBef>
                <a:spcPts val="400"/>
              </a:spcBef>
              <a:buAutoNum type="romanLcPeriod"/>
              <a:defRPr sz="1424"/>
            </a:pPr>
            <a:r>
              <a:t>RoBERTa</a:t>
            </a:r>
          </a:p>
          <a:p>
            <a:pPr marL="1424177" lvl="2" indent="-406908" defTabSz="813816">
              <a:spcBef>
                <a:spcPts val="400"/>
              </a:spcBef>
              <a:buAutoNum type="romanLcPeriod"/>
              <a:defRPr sz="1424"/>
            </a:pPr>
            <a:r>
              <a:t>ELECTRA</a:t>
            </a:r>
            <a:endParaRPr sz="712"/>
          </a:p>
          <a:p>
            <a:pPr marL="406908" indent="-406908" defTabSz="813816">
              <a:spcBef>
                <a:spcPts val="800"/>
              </a:spcBef>
              <a:buSzPct val="100000"/>
              <a:buAutoNum type="arabicPeriod"/>
              <a:defRPr sz="2492"/>
            </a:pPr>
            <a:r>
              <a:t>Tuning</a:t>
            </a:r>
          </a:p>
          <a:p>
            <a:pPr marL="1017269" lvl="1" indent="-406908" defTabSz="813816">
              <a:spcBef>
                <a:spcPts val="400"/>
              </a:spcBef>
              <a:buAutoNum type="alphaLcParenR"/>
              <a:defRPr sz="1779"/>
            </a:pPr>
            <a:r>
              <a:t>Hyperparameters</a:t>
            </a:r>
            <a:endParaRPr sz="2136">
              <a:solidFill>
                <a:srgbClr val="000000"/>
              </a:solidFill>
            </a:endParaRPr>
          </a:p>
          <a:p>
            <a:pPr marL="1017269" lvl="1" indent="-406908" defTabSz="813816">
              <a:spcBef>
                <a:spcPts val="400"/>
              </a:spcBef>
              <a:buAutoNum type="alphaLcParenR"/>
              <a:defRPr sz="1779"/>
            </a:pPr>
            <a:r>
              <a:t>Optimizer, Loss function</a:t>
            </a:r>
          </a:p>
        </p:txBody>
      </p:sp>
      <p:sp>
        <p:nvSpPr>
          <p:cNvPr id="370" name="Title 8"/>
          <p:cNvSpPr txBox="1">
            <a:spLocks noGrp="1"/>
          </p:cNvSpPr>
          <p:nvPr>
            <p:ph type="title"/>
          </p:nvPr>
        </p:nvSpPr>
        <p:spPr>
          <a:xfrm>
            <a:off x="854336" y="715616"/>
            <a:ext cx="10483327" cy="975071"/>
          </a:xfrm>
          <a:prstGeom prst="rect">
            <a:avLst/>
          </a:prstGeom>
        </p:spPr>
        <p:txBody>
          <a:bodyPr/>
          <a:lstStyle/>
          <a:p>
            <a:r>
              <a:t>Model Approach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Title 8"/>
          <p:cNvSpPr txBox="1">
            <a:spLocks noGrp="1"/>
          </p:cNvSpPr>
          <p:nvPr>
            <p:ph type="title"/>
          </p:nvPr>
        </p:nvSpPr>
        <p:spPr>
          <a:xfrm>
            <a:off x="854336" y="715616"/>
            <a:ext cx="10483327" cy="975071"/>
          </a:xfrm>
          <a:prstGeom prst="rect">
            <a:avLst/>
          </a:prstGeom>
        </p:spPr>
        <p:txBody>
          <a:bodyPr/>
          <a:lstStyle/>
          <a:p>
            <a:r>
              <a:t>Model Performances</a:t>
            </a:r>
          </a:p>
        </p:txBody>
      </p:sp>
      <p:graphicFrame>
        <p:nvGraphicFramePr>
          <p:cNvPr id="373" name="Table 1"/>
          <p:cNvGraphicFramePr/>
          <p:nvPr/>
        </p:nvGraphicFramePr>
        <p:xfrm>
          <a:off x="2602928" y="2591839"/>
          <a:ext cx="6209289" cy="1854201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24545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2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22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Model</a:t>
                      </a:r>
                    </a:p>
                  </a:txBody>
                  <a:tcPr marL="45720" marR="45720" horzOverflow="overflow">
                    <a:solidFill>
                      <a:srgbClr val="002C4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Validation Accuracy</a:t>
                      </a:r>
                    </a:p>
                  </a:txBody>
                  <a:tcPr marL="45720" marR="45720" horzOverflow="overflow">
                    <a:solidFill>
                      <a:srgbClr val="002C4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F1 Score</a:t>
                      </a:r>
                    </a:p>
                  </a:txBody>
                  <a:tcPr marL="45720" marR="45720" horzOverflow="overflow">
                    <a:solidFill>
                      <a:srgbClr val="002C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BERT1 (w/o Reddit data)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0.9520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0.9582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BERT2 (w/Reddit data)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0.9100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0.9140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Electra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0.9531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0.9530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Roberta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0.9502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0.9502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ontent Placeholder 9"/>
          <p:cNvSpPr txBox="1">
            <a:spLocks noGrp="1"/>
          </p:cNvSpPr>
          <p:nvPr>
            <p:ph type="body" sz="half" idx="1"/>
          </p:nvPr>
        </p:nvSpPr>
        <p:spPr>
          <a:xfrm>
            <a:off x="838200" y="1825624"/>
            <a:ext cx="6365231" cy="3474510"/>
          </a:xfrm>
          <a:prstGeom prst="rect">
            <a:avLst/>
          </a:prstGeom>
        </p:spPr>
        <p:txBody>
          <a:bodyPr/>
          <a:lstStyle/>
          <a:p>
            <a:pPr marL="384047" indent="-384047" defTabSz="768095">
              <a:lnSpc>
                <a:spcPct val="150000"/>
              </a:lnSpc>
              <a:spcBef>
                <a:spcPts val="800"/>
              </a:spcBef>
              <a:buSzPct val="100000"/>
              <a:buAutoNum type="arabicPeriod"/>
              <a:defRPr sz="2351"/>
            </a:pPr>
            <a:r>
              <a:t>Praw</a:t>
            </a:r>
          </a:p>
          <a:p>
            <a:pPr marL="384047" indent="-384047" defTabSz="768095">
              <a:lnSpc>
                <a:spcPct val="150000"/>
              </a:lnSpc>
              <a:spcBef>
                <a:spcPts val="800"/>
              </a:spcBef>
              <a:buSzPct val="100000"/>
              <a:buAutoNum type="arabicPeriod"/>
              <a:defRPr sz="2351"/>
            </a:pPr>
            <a:r>
              <a:t>Duration restrictions: day, week, month, year</a:t>
            </a:r>
          </a:p>
          <a:p>
            <a:pPr marL="960119" lvl="1" indent="-384047" defTabSz="768095">
              <a:lnSpc>
                <a:spcPct val="150000"/>
              </a:lnSpc>
              <a:spcBef>
                <a:spcPts val="400"/>
              </a:spcBef>
              <a:buAutoNum type="alphaLcParenR"/>
              <a:defRPr sz="1679"/>
            </a:pPr>
            <a:r>
              <a:t>No ability to specify date ranges</a:t>
            </a:r>
            <a:endParaRPr sz="2016">
              <a:solidFill>
                <a:srgbClr val="000000"/>
              </a:solidFill>
            </a:endParaRPr>
          </a:p>
          <a:p>
            <a:pPr marL="384047" indent="-384047" defTabSz="768095">
              <a:lnSpc>
                <a:spcPct val="150000"/>
              </a:lnSpc>
              <a:spcBef>
                <a:spcPts val="800"/>
              </a:spcBef>
              <a:buSzPct val="100000"/>
              <a:buAutoNum type="arabicPeriod"/>
              <a:defRPr sz="2351"/>
            </a:pPr>
            <a:r>
              <a:t>Data retrieved</a:t>
            </a:r>
          </a:p>
          <a:p>
            <a:pPr marL="960119" lvl="1" indent="-384047" defTabSz="768095">
              <a:lnSpc>
                <a:spcPct val="150000"/>
              </a:lnSpc>
              <a:spcBef>
                <a:spcPts val="400"/>
              </a:spcBef>
              <a:buAutoNum type="alphaLcParenR"/>
              <a:defRPr sz="1679"/>
            </a:pPr>
            <a:r>
              <a:t>Posts &amp; comments; specify number of each</a:t>
            </a:r>
            <a:endParaRPr sz="2016">
              <a:solidFill>
                <a:srgbClr val="000000"/>
              </a:solidFill>
            </a:endParaRPr>
          </a:p>
          <a:p>
            <a:pPr marL="960119" lvl="1" indent="-384047" defTabSz="768095">
              <a:lnSpc>
                <a:spcPct val="150000"/>
              </a:lnSpc>
              <a:spcBef>
                <a:spcPts val="400"/>
              </a:spcBef>
              <a:buAutoNum type="alphaLcParenR"/>
              <a:defRPr sz="1679"/>
            </a:pPr>
            <a:r>
              <a:t>Dates; enable grouping and averaging</a:t>
            </a:r>
          </a:p>
        </p:txBody>
      </p:sp>
      <p:sp>
        <p:nvSpPr>
          <p:cNvPr id="376" name="Title 8"/>
          <p:cNvSpPr txBox="1">
            <a:spLocks noGrp="1"/>
          </p:cNvSpPr>
          <p:nvPr>
            <p:ph type="title"/>
          </p:nvPr>
        </p:nvSpPr>
        <p:spPr>
          <a:xfrm>
            <a:off x="854336" y="715616"/>
            <a:ext cx="10483327" cy="975071"/>
          </a:xfrm>
          <a:prstGeom prst="rect">
            <a:avLst/>
          </a:prstGeom>
        </p:spPr>
        <p:txBody>
          <a:bodyPr/>
          <a:lstStyle/>
          <a:p>
            <a:r>
              <a:t>Reddit Scraper</a:t>
            </a:r>
          </a:p>
        </p:txBody>
      </p:sp>
      <p:pic>
        <p:nvPicPr>
          <p:cNvPr id="377" name="Screenshot 2023-12-10 at 11.51.24 PM.png" descr="Screenshot 2023-12-10 at 11.51.2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9595" y="1580970"/>
            <a:ext cx="4569862" cy="3474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Content Placeholder 9"/>
          <p:cNvSpPr txBox="1">
            <a:spLocks noGrp="1"/>
          </p:cNvSpPr>
          <p:nvPr>
            <p:ph type="body" idx="1"/>
          </p:nvPr>
        </p:nvSpPr>
        <p:spPr>
          <a:xfrm>
            <a:off x="838200" y="1825624"/>
            <a:ext cx="10515600" cy="3474510"/>
          </a:xfrm>
          <a:prstGeom prst="rect">
            <a:avLst/>
          </a:prstGeom>
        </p:spPr>
        <p:txBody>
          <a:bodyPr/>
          <a:lstStyle/>
          <a:p>
            <a:pPr marL="457200" indent="-457200">
              <a:buSzPct val="100000"/>
              <a:buAutoNum type="arabicPeriod"/>
            </a:pPr>
            <a:r>
              <a:t>Scrape parameters</a:t>
            </a:r>
          </a:p>
          <a:p>
            <a:pPr marL="1143000" lvl="1" indent="-457200">
              <a:spcBef>
                <a:spcPts val="500"/>
              </a:spcBef>
              <a:buAutoNum type="alphaLcParenR"/>
              <a:defRPr sz="2000"/>
            </a:pPr>
            <a:r>
              <a:t>Top 40 comments for the top 50 posts</a:t>
            </a:r>
            <a:endParaRPr sz="2400">
              <a:solidFill>
                <a:srgbClr val="000000"/>
              </a:solidFill>
            </a:endParaRPr>
          </a:p>
          <a:p>
            <a:pPr marL="1143000" lvl="1" indent="-457200">
              <a:spcBef>
                <a:spcPts val="500"/>
              </a:spcBef>
              <a:buAutoNum type="alphaLcParenR"/>
              <a:defRPr sz="2000"/>
            </a:pPr>
            <a:r>
              <a:t>For past month, grouped to daily intervals</a:t>
            </a:r>
            <a:endParaRPr sz="2400">
              <a:solidFill>
                <a:srgbClr val="000000"/>
              </a:solidFill>
            </a:endParaRPr>
          </a:p>
          <a:p>
            <a:pPr marL="1143000" lvl="1" indent="-457200">
              <a:spcBef>
                <a:spcPts val="500"/>
              </a:spcBef>
              <a:buAutoNum type="alphaLcParenR"/>
              <a:defRPr sz="2000"/>
            </a:pPr>
            <a:endParaRPr sz="2400">
              <a:solidFill>
                <a:srgbClr val="000000"/>
              </a:solidFill>
            </a:endParaRPr>
          </a:p>
          <a:p>
            <a:pPr marL="457200" indent="-457200">
              <a:buSzPct val="100000"/>
              <a:buAutoNum type="arabicPeriod"/>
            </a:pPr>
            <a:r>
              <a:t>Examples…</a:t>
            </a:r>
          </a:p>
          <a:p>
            <a:pPr marL="1143000" lvl="1" indent="-457200">
              <a:spcBef>
                <a:spcPts val="500"/>
              </a:spcBef>
              <a:buAutoNum type="alphaLcParenR"/>
              <a:defRPr sz="2000"/>
            </a:pPr>
            <a:r>
              <a:t>r/pics</a:t>
            </a:r>
            <a:endParaRPr sz="2400">
              <a:solidFill>
                <a:srgbClr val="000000"/>
              </a:solidFill>
            </a:endParaRPr>
          </a:p>
          <a:p>
            <a:pPr marL="1143000" lvl="1" indent="-457200">
              <a:spcBef>
                <a:spcPts val="500"/>
              </a:spcBef>
              <a:buAutoNum type="alphaLcParenR"/>
              <a:defRPr sz="2000"/>
            </a:pPr>
            <a:r>
              <a:t>r/funny</a:t>
            </a:r>
            <a:endParaRPr sz="2400">
              <a:solidFill>
                <a:srgbClr val="000000"/>
              </a:solidFill>
            </a:endParaRPr>
          </a:p>
          <a:p>
            <a:pPr marL="1143000" lvl="1" indent="-457200">
              <a:spcBef>
                <a:spcPts val="500"/>
              </a:spcBef>
              <a:buAutoNum type="alphaLcParenR"/>
              <a:defRPr sz="2000"/>
            </a:pPr>
            <a:r>
              <a:t>r/wallstreetbets</a:t>
            </a:r>
          </a:p>
          <a:p>
            <a:pPr marL="1143000" lvl="1" indent="-457200">
              <a:spcBef>
                <a:spcPts val="500"/>
              </a:spcBef>
              <a:buAutoNum type="alphaLcParenR"/>
              <a:defRPr sz="2000"/>
            </a:pPr>
            <a:r>
              <a:t>r/gwu</a:t>
            </a:r>
          </a:p>
        </p:txBody>
      </p:sp>
      <p:sp>
        <p:nvSpPr>
          <p:cNvPr id="380" name="Title 8"/>
          <p:cNvSpPr txBox="1">
            <a:spLocks noGrp="1"/>
          </p:cNvSpPr>
          <p:nvPr>
            <p:ph type="title"/>
          </p:nvPr>
        </p:nvSpPr>
        <p:spPr>
          <a:xfrm>
            <a:off x="854336" y="715616"/>
            <a:ext cx="10483327" cy="975071"/>
          </a:xfrm>
          <a:prstGeom prst="rect">
            <a:avLst/>
          </a:prstGeom>
        </p:spPr>
        <p:txBody>
          <a:bodyPr/>
          <a:lstStyle/>
          <a:p>
            <a:r>
              <a:t>Model Application: Preview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Title 8"/>
          <p:cNvSpPr txBox="1">
            <a:spLocks noGrp="1"/>
          </p:cNvSpPr>
          <p:nvPr>
            <p:ph type="title"/>
          </p:nvPr>
        </p:nvSpPr>
        <p:spPr>
          <a:xfrm>
            <a:off x="854336" y="715616"/>
            <a:ext cx="10483327" cy="975071"/>
          </a:xfrm>
          <a:prstGeom prst="rect">
            <a:avLst/>
          </a:prstGeom>
        </p:spPr>
        <p:txBody>
          <a:bodyPr/>
          <a:lstStyle/>
          <a:p>
            <a:r>
              <a:t>r/pics…</a:t>
            </a:r>
          </a:p>
        </p:txBody>
      </p:sp>
      <p:pic>
        <p:nvPicPr>
          <p:cNvPr id="383" name="Picture 9" descr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791" y="89646"/>
            <a:ext cx="4344647" cy="214256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94" name="Group 14"/>
          <p:cNvGrpSpPr/>
          <p:nvPr/>
        </p:nvGrpSpPr>
        <p:grpSpPr>
          <a:xfrm>
            <a:off x="291032" y="1908320"/>
            <a:ext cx="7536192" cy="3718810"/>
            <a:chOff x="0" y="0"/>
            <a:chExt cx="7536191" cy="3718808"/>
          </a:xfrm>
        </p:grpSpPr>
        <p:grpSp>
          <p:nvGrpSpPr>
            <p:cNvPr id="388" name="Group 13"/>
            <p:cNvGrpSpPr/>
            <p:nvPr/>
          </p:nvGrpSpPr>
          <p:grpSpPr>
            <a:xfrm>
              <a:off x="0" y="-1"/>
              <a:ext cx="3768857" cy="3718810"/>
              <a:chOff x="0" y="0"/>
              <a:chExt cx="3768855" cy="3718808"/>
            </a:xfrm>
          </p:grpSpPr>
          <p:pic>
            <p:nvPicPr>
              <p:cNvPr id="384" name="Picture 3" descr="Picture 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-1"/>
                <a:ext cx="3768856" cy="185861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85" name="TextBox 5"/>
              <p:cNvSpPr txBox="1"/>
              <p:nvPr/>
            </p:nvSpPr>
            <p:spPr>
              <a:xfrm>
                <a:off x="2589835" y="634232"/>
                <a:ext cx="937261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Bert1</a:t>
                </a:r>
              </a:p>
            </p:txBody>
          </p:sp>
          <p:pic>
            <p:nvPicPr>
              <p:cNvPr id="386" name="Picture 2" descr="Picture 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1860388"/>
                <a:ext cx="3768856" cy="18584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87" name="TextBox 7"/>
              <p:cNvSpPr txBox="1"/>
              <p:nvPr/>
            </p:nvSpPr>
            <p:spPr>
              <a:xfrm>
                <a:off x="337481" y="2521521"/>
                <a:ext cx="937261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Bert2</a:t>
                </a:r>
              </a:p>
            </p:txBody>
          </p:sp>
        </p:grpSp>
        <p:grpSp>
          <p:nvGrpSpPr>
            <p:cNvPr id="393" name="Group 12"/>
            <p:cNvGrpSpPr/>
            <p:nvPr/>
          </p:nvGrpSpPr>
          <p:grpSpPr>
            <a:xfrm>
              <a:off x="3768856" y="847"/>
              <a:ext cx="3767336" cy="3715533"/>
              <a:chOff x="0" y="0"/>
              <a:chExt cx="3767335" cy="3715533"/>
            </a:xfrm>
          </p:grpSpPr>
          <p:pic>
            <p:nvPicPr>
              <p:cNvPr id="389" name="Picture 2" descr="Picture 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-1"/>
                <a:ext cx="3767336" cy="185767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0" name="Picture 4" descr="Picture 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0" y="1857668"/>
                <a:ext cx="3767336" cy="185786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91" name="TextBox 1"/>
              <p:cNvSpPr txBox="1"/>
              <p:nvPr/>
            </p:nvSpPr>
            <p:spPr>
              <a:xfrm>
                <a:off x="437803" y="526512"/>
                <a:ext cx="937261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RoBerta</a:t>
                </a:r>
              </a:p>
            </p:txBody>
          </p:sp>
          <p:sp>
            <p:nvSpPr>
              <p:cNvPr id="392" name="TextBox 11"/>
              <p:cNvSpPr txBox="1"/>
              <p:nvPr/>
            </p:nvSpPr>
            <p:spPr>
              <a:xfrm>
                <a:off x="630073" y="2137355"/>
                <a:ext cx="937261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Electra</a:t>
                </a:r>
              </a:p>
            </p:txBody>
          </p:sp>
        </p:grpSp>
      </p:grpSp>
      <p:sp>
        <p:nvSpPr>
          <p:cNvPr id="395" name="Oval 15"/>
          <p:cNvSpPr/>
          <p:nvPr/>
        </p:nvSpPr>
        <p:spPr>
          <a:xfrm>
            <a:off x="2459201" y="2732588"/>
            <a:ext cx="374941" cy="494703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6" name="Oval 18"/>
          <p:cNvSpPr/>
          <p:nvPr/>
        </p:nvSpPr>
        <p:spPr>
          <a:xfrm>
            <a:off x="6230470" y="2805013"/>
            <a:ext cx="406015" cy="480185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7" name="Oval 19"/>
          <p:cNvSpPr/>
          <p:nvPr/>
        </p:nvSpPr>
        <p:spPr>
          <a:xfrm>
            <a:off x="6203579" y="4774998"/>
            <a:ext cx="385483" cy="540997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8" name="Oval 20"/>
          <p:cNvSpPr/>
          <p:nvPr/>
        </p:nvSpPr>
        <p:spPr>
          <a:xfrm>
            <a:off x="2493389" y="4703279"/>
            <a:ext cx="313485" cy="429869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9" name="Oval 21"/>
          <p:cNvSpPr/>
          <p:nvPr/>
        </p:nvSpPr>
        <p:spPr>
          <a:xfrm>
            <a:off x="1697772" y="3757872"/>
            <a:ext cx="374941" cy="585023"/>
          </a:xfrm>
          <a:prstGeom prst="ellipse">
            <a:avLst/>
          </a:prstGeom>
          <a:ln w="38100">
            <a:solidFill>
              <a:schemeClr val="accent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0" name="Oval 22"/>
          <p:cNvSpPr/>
          <p:nvPr/>
        </p:nvSpPr>
        <p:spPr>
          <a:xfrm>
            <a:off x="1709402" y="2560611"/>
            <a:ext cx="357717" cy="494705"/>
          </a:xfrm>
          <a:prstGeom prst="ellipse">
            <a:avLst/>
          </a:prstGeom>
          <a:ln w="38100">
            <a:solidFill>
              <a:schemeClr val="accent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1" name="Oval 23"/>
          <p:cNvSpPr/>
          <p:nvPr/>
        </p:nvSpPr>
        <p:spPr>
          <a:xfrm>
            <a:off x="5403760" y="1894156"/>
            <a:ext cx="498869" cy="648399"/>
          </a:xfrm>
          <a:prstGeom prst="ellipse">
            <a:avLst/>
          </a:prstGeom>
          <a:ln w="38100">
            <a:solidFill>
              <a:schemeClr val="accent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2" name="Oval 24"/>
          <p:cNvSpPr/>
          <p:nvPr/>
        </p:nvSpPr>
        <p:spPr>
          <a:xfrm>
            <a:off x="5473570" y="3708327"/>
            <a:ext cx="374941" cy="585023"/>
          </a:xfrm>
          <a:prstGeom prst="ellipse">
            <a:avLst/>
          </a:prstGeom>
          <a:ln w="38100">
            <a:solidFill>
              <a:schemeClr val="accent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3" name="Oval 25"/>
          <p:cNvSpPr/>
          <p:nvPr/>
        </p:nvSpPr>
        <p:spPr>
          <a:xfrm>
            <a:off x="1778455" y="4991660"/>
            <a:ext cx="374941" cy="355281"/>
          </a:xfrm>
          <a:prstGeom prst="ellipse">
            <a:avLst/>
          </a:prstGeom>
          <a:ln w="38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4" name="Oval 26"/>
          <p:cNvSpPr/>
          <p:nvPr/>
        </p:nvSpPr>
        <p:spPr>
          <a:xfrm>
            <a:off x="5540211" y="5019025"/>
            <a:ext cx="374941" cy="355281"/>
          </a:xfrm>
          <a:prstGeom prst="ellipse">
            <a:avLst/>
          </a:prstGeom>
          <a:ln w="38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5" name="Oval 27"/>
          <p:cNvSpPr/>
          <p:nvPr/>
        </p:nvSpPr>
        <p:spPr>
          <a:xfrm>
            <a:off x="5505141" y="3055315"/>
            <a:ext cx="374941" cy="355281"/>
          </a:xfrm>
          <a:prstGeom prst="ellipse">
            <a:avLst/>
          </a:prstGeom>
          <a:ln w="38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6" name="Oval 28"/>
          <p:cNvSpPr/>
          <p:nvPr/>
        </p:nvSpPr>
        <p:spPr>
          <a:xfrm>
            <a:off x="1778455" y="3057443"/>
            <a:ext cx="374941" cy="355281"/>
          </a:xfrm>
          <a:prstGeom prst="ellipse">
            <a:avLst/>
          </a:prstGeom>
          <a:ln w="38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7" name="Oval 29"/>
          <p:cNvSpPr/>
          <p:nvPr/>
        </p:nvSpPr>
        <p:spPr>
          <a:xfrm>
            <a:off x="7171766" y="2858181"/>
            <a:ext cx="624953" cy="748459"/>
          </a:xfrm>
          <a:prstGeom prst="ellipse">
            <a:avLst/>
          </a:prstGeom>
          <a:ln w="3810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8" name="Oval 30"/>
          <p:cNvSpPr/>
          <p:nvPr/>
        </p:nvSpPr>
        <p:spPr>
          <a:xfrm>
            <a:off x="7171766" y="4695769"/>
            <a:ext cx="624953" cy="748459"/>
          </a:xfrm>
          <a:prstGeom prst="ellipse">
            <a:avLst/>
          </a:prstGeom>
          <a:ln w="3810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9" name="Oval 31"/>
          <p:cNvSpPr/>
          <p:nvPr/>
        </p:nvSpPr>
        <p:spPr>
          <a:xfrm>
            <a:off x="3396856" y="4695769"/>
            <a:ext cx="624954" cy="748459"/>
          </a:xfrm>
          <a:prstGeom prst="ellipse">
            <a:avLst/>
          </a:prstGeom>
          <a:ln w="3810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0" name="Oval 32"/>
          <p:cNvSpPr/>
          <p:nvPr/>
        </p:nvSpPr>
        <p:spPr>
          <a:xfrm>
            <a:off x="3369421" y="2756279"/>
            <a:ext cx="624953" cy="748459"/>
          </a:xfrm>
          <a:prstGeom prst="ellipse">
            <a:avLst/>
          </a:prstGeom>
          <a:ln w="3810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Title 8"/>
          <p:cNvSpPr txBox="1">
            <a:spLocks noGrp="1"/>
          </p:cNvSpPr>
          <p:nvPr>
            <p:ph type="title"/>
          </p:nvPr>
        </p:nvSpPr>
        <p:spPr>
          <a:xfrm>
            <a:off x="854336" y="715616"/>
            <a:ext cx="10483327" cy="975071"/>
          </a:xfrm>
          <a:prstGeom prst="rect">
            <a:avLst/>
          </a:prstGeom>
        </p:spPr>
        <p:txBody>
          <a:bodyPr/>
          <a:lstStyle/>
          <a:p>
            <a:r>
              <a:t>r/funny…</a:t>
            </a:r>
          </a:p>
        </p:txBody>
      </p:sp>
      <p:pic>
        <p:nvPicPr>
          <p:cNvPr id="413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1907" y="91375"/>
            <a:ext cx="4323416" cy="213187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24" name="Group 10"/>
          <p:cNvGrpSpPr/>
          <p:nvPr/>
        </p:nvGrpSpPr>
        <p:grpSpPr>
          <a:xfrm>
            <a:off x="274649" y="1920070"/>
            <a:ext cx="7534671" cy="3715339"/>
            <a:chOff x="0" y="0"/>
            <a:chExt cx="7534670" cy="3715338"/>
          </a:xfrm>
        </p:grpSpPr>
        <p:grpSp>
          <p:nvGrpSpPr>
            <p:cNvPr id="418" name="Group 9"/>
            <p:cNvGrpSpPr/>
            <p:nvPr/>
          </p:nvGrpSpPr>
          <p:grpSpPr>
            <a:xfrm>
              <a:off x="0" y="-1"/>
              <a:ext cx="3767336" cy="3712909"/>
              <a:chOff x="0" y="0"/>
              <a:chExt cx="3767335" cy="3712907"/>
            </a:xfrm>
          </p:grpSpPr>
          <p:pic>
            <p:nvPicPr>
              <p:cNvPr id="414" name="Picture 6" descr="Picture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3767336" cy="185767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415" name="TextBox 3"/>
              <p:cNvSpPr txBox="1"/>
              <p:nvPr/>
            </p:nvSpPr>
            <p:spPr>
              <a:xfrm>
                <a:off x="1317319" y="706700"/>
                <a:ext cx="937261" cy="33308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Bert1</a:t>
                </a:r>
              </a:p>
            </p:txBody>
          </p:sp>
          <p:pic>
            <p:nvPicPr>
              <p:cNvPr id="416" name="Picture 8" descr="Picture 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1855238"/>
                <a:ext cx="3767336" cy="185767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417" name="TextBox 5"/>
              <p:cNvSpPr txBox="1"/>
              <p:nvPr/>
            </p:nvSpPr>
            <p:spPr>
              <a:xfrm>
                <a:off x="1618913" y="2415956"/>
                <a:ext cx="937261" cy="33308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Bert2</a:t>
                </a:r>
              </a:p>
            </p:txBody>
          </p:sp>
        </p:grpSp>
        <p:grpSp>
          <p:nvGrpSpPr>
            <p:cNvPr id="423" name="Group 7"/>
            <p:cNvGrpSpPr/>
            <p:nvPr/>
          </p:nvGrpSpPr>
          <p:grpSpPr>
            <a:xfrm>
              <a:off x="3767335" y="0"/>
              <a:ext cx="3767336" cy="3715338"/>
              <a:chOff x="0" y="0"/>
              <a:chExt cx="3767335" cy="3715338"/>
            </a:xfrm>
          </p:grpSpPr>
          <p:pic>
            <p:nvPicPr>
              <p:cNvPr id="419" name="Picture 2" descr="Picture 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1857669"/>
                <a:ext cx="3767336" cy="185766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420" name="TextBox 1"/>
              <p:cNvSpPr txBox="1"/>
              <p:nvPr/>
            </p:nvSpPr>
            <p:spPr>
              <a:xfrm>
                <a:off x="2614007" y="1964789"/>
                <a:ext cx="937261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Electra</a:t>
                </a:r>
              </a:p>
            </p:txBody>
          </p:sp>
          <p:pic>
            <p:nvPicPr>
              <p:cNvPr id="421" name="Picture 10" descr="Picture 1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0" y="-1"/>
                <a:ext cx="3767336" cy="185767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422" name="TextBox 6"/>
              <p:cNvSpPr txBox="1"/>
              <p:nvPr/>
            </p:nvSpPr>
            <p:spPr>
              <a:xfrm>
                <a:off x="1054148" y="116827"/>
                <a:ext cx="937261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RoBerta</a:t>
                </a:r>
              </a:p>
            </p:txBody>
          </p:sp>
        </p:grpSp>
      </p:grpSp>
      <p:sp>
        <p:nvSpPr>
          <p:cNvPr id="425" name="Oval 11"/>
          <p:cNvSpPr/>
          <p:nvPr/>
        </p:nvSpPr>
        <p:spPr>
          <a:xfrm>
            <a:off x="2197474" y="1995644"/>
            <a:ext cx="624305" cy="652559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6" name="Oval 13"/>
          <p:cNvSpPr/>
          <p:nvPr/>
        </p:nvSpPr>
        <p:spPr>
          <a:xfrm>
            <a:off x="2204616" y="3880937"/>
            <a:ext cx="564767" cy="574107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7" name="Oval 17"/>
          <p:cNvSpPr/>
          <p:nvPr/>
        </p:nvSpPr>
        <p:spPr>
          <a:xfrm>
            <a:off x="6009785" y="4116194"/>
            <a:ext cx="532217" cy="498671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8" name="Oval 18"/>
          <p:cNvSpPr/>
          <p:nvPr/>
        </p:nvSpPr>
        <p:spPr>
          <a:xfrm>
            <a:off x="5956605" y="2029141"/>
            <a:ext cx="624305" cy="652559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9" name="Oval 19"/>
          <p:cNvSpPr/>
          <p:nvPr/>
        </p:nvSpPr>
        <p:spPr>
          <a:xfrm>
            <a:off x="6492587" y="2878603"/>
            <a:ext cx="729747" cy="524277"/>
          </a:xfrm>
          <a:prstGeom prst="ellipse">
            <a:avLst/>
          </a:prstGeom>
          <a:ln w="38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0" name="Oval 20"/>
          <p:cNvSpPr/>
          <p:nvPr/>
        </p:nvSpPr>
        <p:spPr>
          <a:xfrm>
            <a:off x="6541999" y="4614864"/>
            <a:ext cx="729747" cy="524277"/>
          </a:xfrm>
          <a:prstGeom prst="ellipse">
            <a:avLst/>
          </a:prstGeom>
          <a:ln w="38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1" name="Oval 21"/>
          <p:cNvSpPr/>
          <p:nvPr/>
        </p:nvSpPr>
        <p:spPr>
          <a:xfrm>
            <a:off x="585785" y="2800119"/>
            <a:ext cx="489090" cy="652559"/>
          </a:xfrm>
          <a:prstGeom prst="ellipse">
            <a:avLst/>
          </a:prstGeom>
          <a:ln w="38100">
            <a:solidFill>
              <a:schemeClr val="accent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2" name="Oval 22"/>
          <p:cNvSpPr/>
          <p:nvPr/>
        </p:nvSpPr>
        <p:spPr>
          <a:xfrm>
            <a:off x="531488" y="4116194"/>
            <a:ext cx="586609" cy="955871"/>
          </a:xfrm>
          <a:prstGeom prst="ellipse">
            <a:avLst/>
          </a:prstGeom>
          <a:ln w="38100">
            <a:solidFill>
              <a:schemeClr val="accent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3" name="Oval 23"/>
          <p:cNvSpPr/>
          <p:nvPr/>
        </p:nvSpPr>
        <p:spPr>
          <a:xfrm>
            <a:off x="4300777" y="3775309"/>
            <a:ext cx="584654" cy="839555"/>
          </a:xfrm>
          <a:prstGeom prst="ellipse">
            <a:avLst/>
          </a:prstGeom>
          <a:ln w="38100">
            <a:solidFill>
              <a:schemeClr val="accent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4" name="Oval 24"/>
          <p:cNvSpPr/>
          <p:nvPr/>
        </p:nvSpPr>
        <p:spPr>
          <a:xfrm>
            <a:off x="4329934" y="2878603"/>
            <a:ext cx="584655" cy="564687"/>
          </a:xfrm>
          <a:prstGeom prst="ellipse">
            <a:avLst/>
          </a:prstGeom>
          <a:ln w="38100">
            <a:solidFill>
              <a:schemeClr val="accent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5" name="Oval 25"/>
          <p:cNvSpPr/>
          <p:nvPr/>
        </p:nvSpPr>
        <p:spPr>
          <a:xfrm>
            <a:off x="2702135" y="2636671"/>
            <a:ext cx="729747" cy="652559"/>
          </a:xfrm>
          <a:prstGeom prst="ellipse">
            <a:avLst/>
          </a:prstGeom>
          <a:ln w="38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6" name="Oval 26"/>
          <p:cNvSpPr/>
          <p:nvPr/>
        </p:nvSpPr>
        <p:spPr>
          <a:xfrm>
            <a:off x="2708972" y="4576493"/>
            <a:ext cx="985353" cy="788723"/>
          </a:xfrm>
          <a:prstGeom prst="ellipse">
            <a:avLst/>
          </a:prstGeom>
          <a:ln w="38100">
            <a:solidFill>
              <a:srgbClr val="7030A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Picture 10" descr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294" y="80106"/>
            <a:ext cx="4346270" cy="2143141"/>
          </a:xfrm>
          <a:prstGeom prst="rect">
            <a:avLst/>
          </a:prstGeom>
          <a:ln w="12700">
            <a:miter lim="400000"/>
          </a:ln>
        </p:spPr>
      </p:pic>
      <p:sp>
        <p:nvSpPr>
          <p:cNvPr id="439" name="Title 8"/>
          <p:cNvSpPr txBox="1">
            <a:spLocks noGrp="1"/>
          </p:cNvSpPr>
          <p:nvPr>
            <p:ph type="title"/>
          </p:nvPr>
        </p:nvSpPr>
        <p:spPr>
          <a:xfrm>
            <a:off x="854336" y="715616"/>
            <a:ext cx="10483327" cy="975071"/>
          </a:xfrm>
          <a:prstGeom prst="rect">
            <a:avLst/>
          </a:prstGeom>
        </p:spPr>
        <p:txBody>
          <a:bodyPr/>
          <a:lstStyle/>
          <a:p>
            <a:r>
              <a:t>r/wallstreetbets...</a:t>
            </a:r>
          </a:p>
        </p:txBody>
      </p:sp>
      <p:grpSp>
        <p:nvGrpSpPr>
          <p:cNvPr id="450" name="Group 11"/>
          <p:cNvGrpSpPr/>
          <p:nvPr/>
        </p:nvGrpSpPr>
        <p:grpSpPr>
          <a:xfrm>
            <a:off x="281840" y="1907505"/>
            <a:ext cx="7666722" cy="3715728"/>
            <a:chOff x="0" y="0"/>
            <a:chExt cx="7666720" cy="3715727"/>
          </a:xfrm>
        </p:grpSpPr>
        <p:grpSp>
          <p:nvGrpSpPr>
            <p:cNvPr id="444" name="Group 10"/>
            <p:cNvGrpSpPr/>
            <p:nvPr/>
          </p:nvGrpSpPr>
          <p:grpSpPr>
            <a:xfrm>
              <a:off x="0" y="7297"/>
              <a:ext cx="3767731" cy="3708431"/>
              <a:chOff x="0" y="0"/>
              <a:chExt cx="3767730" cy="3708430"/>
            </a:xfrm>
          </p:grpSpPr>
          <p:pic>
            <p:nvPicPr>
              <p:cNvPr id="440" name="Picture 2" descr="Picture 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850566"/>
                <a:ext cx="3767731" cy="185786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441" name="TextBox 4"/>
              <p:cNvSpPr txBox="1"/>
              <p:nvPr/>
            </p:nvSpPr>
            <p:spPr>
              <a:xfrm>
                <a:off x="2329411" y="2569309"/>
                <a:ext cx="937260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Bert2</a:t>
                </a:r>
              </a:p>
            </p:txBody>
          </p:sp>
          <p:pic>
            <p:nvPicPr>
              <p:cNvPr id="442" name="Picture 4" descr="Picture 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-1"/>
                <a:ext cx="3767731" cy="185786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443" name="TextBox 3"/>
              <p:cNvSpPr txBox="1"/>
              <p:nvPr/>
            </p:nvSpPr>
            <p:spPr>
              <a:xfrm>
                <a:off x="1929584" y="552302"/>
                <a:ext cx="937260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Bert1</a:t>
                </a:r>
              </a:p>
            </p:txBody>
          </p:sp>
        </p:grpSp>
        <p:grpSp>
          <p:nvGrpSpPr>
            <p:cNvPr id="449" name="Group 9"/>
            <p:cNvGrpSpPr/>
            <p:nvPr/>
          </p:nvGrpSpPr>
          <p:grpSpPr>
            <a:xfrm>
              <a:off x="3826687" y="0"/>
              <a:ext cx="3840034" cy="3690205"/>
              <a:chOff x="0" y="0"/>
              <a:chExt cx="3840032" cy="3690204"/>
            </a:xfrm>
          </p:grpSpPr>
          <p:pic>
            <p:nvPicPr>
              <p:cNvPr id="445" name="Picture 8" descr="Picture 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3767731" cy="185786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6" name="Picture 6" descr="Picture 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0" y="1832340"/>
                <a:ext cx="3767731" cy="185786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447" name="TextBox 1"/>
              <p:cNvSpPr txBox="1"/>
              <p:nvPr/>
            </p:nvSpPr>
            <p:spPr>
              <a:xfrm>
                <a:off x="527124" y="577381"/>
                <a:ext cx="937261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RoBerta</a:t>
                </a:r>
              </a:p>
            </p:txBody>
          </p:sp>
          <p:sp>
            <p:nvSpPr>
              <p:cNvPr id="448" name="TextBox 7"/>
              <p:cNvSpPr txBox="1"/>
              <p:nvPr/>
            </p:nvSpPr>
            <p:spPr>
              <a:xfrm>
                <a:off x="2902772" y="1947314"/>
                <a:ext cx="937261" cy="3330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r>
                  <a:t>Electra</a:t>
                </a:r>
              </a:p>
            </p:txBody>
          </p:sp>
        </p:grpSp>
      </p:grpSp>
      <p:sp>
        <p:nvSpPr>
          <p:cNvPr id="451" name="Oval 12"/>
          <p:cNvSpPr/>
          <p:nvPr/>
        </p:nvSpPr>
        <p:spPr>
          <a:xfrm>
            <a:off x="1038552" y="1907505"/>
            <a:ext cx="1580231" cy="712117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2" name="Oval 13"/>
          <p:cNvSpPr/>
          <p:nvPr/>
        </p:nvSpPr>
        <p:spPr>
          <a:xfrm>
            <a:off x="4871725" y="1907505"/>
            <a:ext cx="1514787" cy="639021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3" name="Oval 14"/>
          <p:cNvSpPr/>
          <p:nvPr/>
        </p:nvSpPr>
        <p:spPr>
          <a:xfrm>
            <a:off x="4941878" y="3670641"/>
            <a:ext cx="1444635" cy="813471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4" name="Oval 15"/>
          <p:cNvSpPr/>
          <p:nvPr/>
        </p:nvSpPr>
        <p:spPr>
          <a:xfrm>
            <a:off x="993310" y="3670641"/>
            <a:ext cx="1625473" cy="937079"/>
          </a:xfrm>
          <a:prstGeom prst="ellipse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5" name="Oval 16"/>
          <p:cNvSpPr/>
          <p:nvPr/>
        </p:nvSpPr>
        <p:spPr>
          <a:xfrm>
            <a:off x="3369421" y="2756279"/>
            <a:ext cx="624953" cy="572711"/>
          </a:xfrm>
          <a:prstGeom prst="ellipse">
            <a:avLst/>
          </a:prstGeom>
          <a:ln w="3810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6" name="Oval 17"/>
          <p:cNvSpPr/>
          <p:nvPr/>
        </p:nvSpPr>
        <p:spPr>
          <a:xfrm>
            <a:off x="3369421" y="4489022"/>
            <a:ext cx="657785" cy="690533"/>
          </a:xfrm>
          <a:prstGeom prst="ellipse">
            <a:avLst/>
          </a:prstGeom>
          <a:ln w="3810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7" name="Oval 18"/>
          <p:cNvSpPr/>
          <p:nvPr/>
        </p:nvSpPr>
        <p:spPr>
          <a:xfrm>
            <a:off x="7114786" y="4162912"/>
            <a:ext cx="746251" cy="690533"/>
          </a:xfrm>
          <a:prstGeom prst="ellipse">
            <a:avLst/>
          </a:prstGeom>
          <a:ln w="3810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8" name="Oval 19"/>
          <p:cNvSpPr/>
          <p:nvPr/>
        </p:nvSpPr>
        <p:spPr>
          <a:xfrm>
            <a:off x="7219861" y="3088942"/>
            <a:ext cx="545395" cy="434087"/>
          </a:xfrm>
          <a:prstGeom prst="ellipse">
            <a:avLst/>
          </a:prstGeom>
          <a:ln w="3810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9" name="Oval 20"/>
          <p:cNvSpPr/>
          <p:nvPr/>
        </p:nvSpPr>
        <p:spPr>
          <a:xfrm>
            <a:off x="5373684" y="5029198"/>
            <a:ext cx="877099" cy="340541"/>
          </a:xfrm>
          <a:prstGeom prst="ellipse">
            <a:avLst/>
          </a:prstGeom>
          <a:ln w="38100">
            <a:solidFill>
              <a:srgbClr val="806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0" name="Oval 21"/>
          <p:cNvSpPr/>
          <p:nvPr/>
        </p:nvSpPr>
        <p:spPr>
          <a:xfrm>
            <a:off x="1547014" y="5122834"/>
            <a:ext cx="877099" cy="340541"/>
          </a:xfrm>
          <a:prstGeom prst="ellipse">
            <a:avLst/>
          </a:prstGeom>
          <a:ln w="38100">
            <a:solidFill>
              <a:srgbClr val="806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1" name="Oval 22"/>
          <p:cNvSpPr/>
          <p:nvPr/>
        </p:nvSpPr>
        <p:spPr>
          <a:xfrm>
            <a:off x="1542252" y="3258439"/>
            <a:ext cx="877099" cy="340541"/>
          </a:xfrm>
          <a:prstGeom prst="ellipse">
            <a:avLst/>
          </a:prstGeom>
          <a:ln w="38100">
            <a:solidFill>
              <a:srgbClr val="806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2" name="Oval 23"/>
          <p:cNvSpPr/>
          <p:nvPr/>
        </p:nvSpPr>
        <p:spPr>
          <a:xfrm>
            <a:off x="5373684" y="3221694"/>
            <a:ext cx="877099" cy="340541"/>
          </a:xfrm>
          <a:prstGeom prst="ellipse">
            <a:avLst/>
          </a:prstGeom>
          <a:ln w="38100">
            <a:solidFill>
              <a:srgbClr val="806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</Words>
  <Application>Microsoft Office PowerPoint</Application>
  <PresentationFormat>Widescreen</PresentationFormat>
  <Paragraphs>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Online Community Monitoring</vt:lpstr>
      <vt:lpstr>Project Outline</vt:lpstr>
      <vt:lpstr>Model Approach</vt:lpstr>
      <vt:lpstr>Model Performances</vt:lpstr>
      <vt:lpstr>Reddit Scraper</vt:lpstr>
      <vt:lpstr>Model Application: Preview</vt:lpstr>
      <vt:lpstr>r/pics…</vt:lpstr>
      <vt:lpstr>r/funny…</vt:lpstr>
      <vt:lpstr>r/wallstreetbets...</vt:lpstr>
      <vt:lpstr>Demonstration...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Community Monitoring</dc:title>
  <cp:lastModifiedBy>Jonathan Schild</cp:lastModifiedBy>
  <cp:revision>1</cp:revision>
  <dcterms:modified xsi:type="dcterms:W3CDTF">2023-12-11T22:51:34Z</dcterms:modified>
</cp:coreProperties>
</file>